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4013583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E49777-05FB-40A5-9E10-C5DFC6D53A5E}" type="datetimeFigureOut">
              <a:rPr lang="en-US" smtClean="0"/>
              <a:t>4/14/2013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3800932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3359527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2267568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3128660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2196163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3373396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12357431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8412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2689745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E49777-05FB-40A5-9E10-C5DFC6D53A5E}" type="datetimeFigureOut">
              <a:rPr lang="en-US" smtClean="0"/>
              <a:t>4/14/2013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3661243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E49777-05FB-40A5-9E10-C5DFC6D53A5E}" type="datetimeFigureOut">
              <a:rPr lang="en-US" smtClean="0"/>
              <a:t>4/14/2013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3039021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E49777-05FB-40A5-9E10-C5DFC6D53A5E}" type="datetimeFigureOut">
              <a:rPr lang="en-US" smtClean="0"/>
              <a:t>4/14/2013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299977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E49777-05FB-40A5-9E10-C5DFC6D53A5E}" type="datetimeFigureOut">
              <a:rPr lang="en-US" smtClean="0"/>
              <a:t>4/14/2013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175929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E49777-05FB-40A5-9E10-C5DFC6D53A5E}" type="datetimeFigureOut">
              <a:rPr lang="en-US" smtClean="0"/>
              <a:t>4/14/2013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7199358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E49777-05FB-40A5-9E10-C5DFC6D53A5E}" type="datetimeFigureOut">
              <a:rPr lang="en-US" smtClean="0"/>
              <a:t>4/14/2013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2302811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E49777-05FB-40A5-9E10-C5DFC6D53A5E}" type="datetimeFigureOut">
              <a:rPr lang="en-US" smtClean="0"/>
              <a:t>4/14/2013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C7C213-FFBB-4DFF-9D00-1143A8D5A55D}" type="slidenum">
              <a:rPr lang="en-US" smtClean="0"/>
              <a:t>‹#›</a:t>
            </a:fld>
            <a:endParaRPr lang="en-US"/>
          </a:p>
        </p:txBody>
      </p:sp>
    </p:spTree>
    <p:extLst>
      <p:ext uri="{BB962C8B-B14F-4D97-AF65-F5344CB8AC3E}">
        <p14:creationId xmlns:p14="http://schemas.microsoft.com/office/powerpoint/2010/main" val="1202087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3E49777-05FB-40A5-9E10-C5DFC6D53A5E}" type="datetimeFigureOut">
              <a:rPr lang="en-US" smtClean="0"/>
              <a:t>4/14/2013</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3C7C213-FFBB-4DFF-9D00-1143A8D5A55D}" type="slidenum">
              <a:rPr lang="en-US" smtClean="0"/>
              <a:t>‹#›</a:t>
            </a:fld>
            <a:endParaRPr lang="en-US"/>
          </a:p>
        </p:txBody>
      </p:sp>
    </p:spTree>
    <p:extLst>
      <p:ext uri="{BB962C8B-B14F-4D97-AF65-F5344CB8AC3E}">
        <p14:creationId xmlns:p14="http://schemas.microsoft.com/office/powerpoint/2010/main" val="424200843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Short Story Connections</a:t>
            </a:r>
            <a:endParaRPr lang="en-US" dirty="0"/>
          </a:p>
        </p:txBody>
      </p:sp>
      <p:sp>
        <p:nvSpPr>
          <p:cNvPr id="3" name="Subtitle 2"/>
          <p:cNvSpPr>
            <a:spLocks noGrp="1"/>
          </p:cNvSpPr>
          <p:nvPr>
            <p:ph type="subTitle" idx="1"/>
          </p:nvPr>
        </p:nvSpPr>
        <p:spPr/>
        <p:txBody>
          <a:bodyPr/>
          <a:lstStyle/>
          <a:p>
            <a:r>
              <a:rPr lang="en-US" dirty="0" smtClean="0"/>
              <a:t>By Eleanor Bates</a:t>
            </a:r>
            <a:endParaRPr lang="en-US" dirty="0"/>
          </a:p>
        </p:txBody>
      </p:sp>
    </p:spTree>
    <p:extLst>
      <p:ext uri="{BB962C8B-B14F-4D97-AF65-F5344CB8AC3E}">
        <p14:creationId xmlns:p14="http://schemas.microsoft.com/office/powerpoint/2010/main" val="1033044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You Going, Where Have You Been?</a:t>
            </a:r>
            <a:endParaRPr lang="en-US" dirty="0"/>
          </a:p>
        </p:txBody>
      </p:sp>
      <p:sp>
        <p:nvSpPr>
          <p:cNvPr id="3" name="Content Placeholder 2"/>
          <p:cNvSpPr>
            <a:spLocks noGrp="1"/>
          </p:cNvSpPr>
          <p:nvPr>
            <p:ph sz="half" idx="1"/>
          </p:nvPr>
        </p:nvSpPr>
        <p:spPr>
          <a:xfrm>
            <a:off x="2282804" y="2202287"/>
            <a:ext cx="3255112" cy="4275786"/>
          </a:xfrm>
        </p:spPr>
        <p:txBody>
          <a:bodyPr>
            <a:normAutofit lnSpcReduction="10000"/>
          </a:bodyPr>
          <a:lstStyle/>
          <a:p>
            <a:pPr marL="0" indent="0">
              <a:buNone/>
            </a:pPr>
            <a:r>
              <a:rPr lang="en-US" dirty="0"/>
              <a:t>In this farewell</a:t>
            </a:r>
            <a:br>
              <a:rPr lang="en-US" dirty="0"/>
            </a:br>
            <a:r>
              <a:rPr lang="en-US" dirty="0"/>
              <a:t>There’s no blood</a:t>
            </a:r>
            <a:br>
              <a:rPr lang="en-US" dirty="0"/>
            </a:br>
            <a:r>
              <a:rPr lang="en-US" dirty="0"/>
              <a:t>There’s no alibi</a:t>
            </a:r>
            <a:br>
              <a:rPr lang="en-US" dirty="0"/>
            </a:br>
            <a:r>
              <a:rPr lang="en-US" dirty="0"/>
              <a:t>‘Cause I’ve drawn regret</a:t>
            </a:r>
            <a:br>
              <a:rPr lang="en-US" dirty="0"/>
            </a:br>
            <a:r>
              <a:rPr lang="en-US" dirty="0"/>
              <a:t>From the truth</a:t>
            </a:r>
            <a:br>
              <a:rPr lang="en-US" dirty="0"/>
            </a:br>
            <a:r>
              <a:rPr lang="en-US" dirty="0"/>
              <a:t>Of a thousand lies</a:t>
            </a:r>
            <a:br>
              <a:rPr lang="en-US" dirty="0"/>
            </a:br>
            <a:r>
              <a:rPr lang="en-US" dirty="0"/>
              <a:t/>
            </a:r>
            <a:br>
              <a:rPr lang="en-US" dirty="0"/>
            </a:br>
            <a:r>
              <a:rPr lang="en-US" dirty="0"/>
              <a:t>So let mercy come</a:t>
            </a:r>
            <a:br>
              <a:rPr lang="en-US" dirty="0"/>
            </a:br>
            <a:r>
              <a:rPr lang="en-US" dirty="0"/>
              <a:t>And wash away</a:t>
            </a:r>
            <a:br>
              <a:rPr lang="en-US" dirty="0"/>
            </a:br>
            <a:r>
              <a:rPr lang="en-US" dirty="0"/>
              <a:t>What I’ve done</a:t>
            </a:r>
            <a:br>
              <a:rPr lang="en-US" dirty="0"/>
            </a:br>
            <a:r>
              <a:rPr lang="en-US" dirty="0"/>
              <a:t/>
            </a:r>
            <a:br>
              <a:rPr lang="en-US" dirty="0"/>
            </a:br>
            <a:r>
              <a:rPr lang="en-US" dirty="0"/>
              <a:t>I'll face myself</a:t>
            </a:r>
            <a:br>
              <a:rPr lang="en-US" dirty="0"/>
            </a:br>
            <a:r>
              <a:rPr lang="en-US" dirty="0"/>
              <a:t>To cross out what I’ve become</a:t>
            </a:r>
            <a:br>
              <a:rPr lang="en-US" dirty="0"/>
            </a:br>
            <a:r>
              <a:rPr lang="en-US" dirty="0"/>
              <a:t>Erase myself</a:t>
            </a:r>
            <a:br>
              <a:rPr lang="en-US" dirty="0"/>
            </a:br>
            <a:r>
              <a:rPr lang="en-US" dirty="0"/>
              <a:t>And let go of what I’ve done</a:t>
            </a:r>
          </a:p>
          <a:p>
            <a:pPr marL="0" indent="0">
              <a:buNone/>
            </a:pPr>
            <a:r>
              <a:rPr lang="en-US" dirty="0"/>
              <a:t>- </a:t>
            </a:r>
            <a:r>
              <a:rPr lang="en-US" i="1" dirty="0"/>
              <a:t>What I’ve Done</a:t>
            </a:r>
            <a:r>
              <a:rPr lang="en-US" dirty="0"/>
              <a:t> by </a:t>
            </a:r>
            <a:r>
              <a:rPr lang="en-US" dirty="0" err="1"/>
              <a:t>Linkin</a:t>
            </a:r>
            <a:r>
              <a:rPr lang="en-US" dirty="0"/>
              <a:t> Park</a:t>
            </a:r>
          </a:p>
          <a:p>
            <a:pPr marL="0" indent="0">
              <a:buNone/>
            </a:pPr>
            <a:endParaRPr lang="en-US" dirty="0"/>
          </a:p>
        </p:txBody>
      </p:sp>
      <p:sp>
        <p:nvSpPr>
          <p:cNvPr id="4" name="Content Placeholder 3"/>
          <p:cNvSpPr>
            <a:spLocks noGrp="1"/>
          </p:cNvSpPr>
          <p:nvPr>
            <p:ph sz="half" idx="2"/>
          </p:nvPr>
        </p:nvSpPr>
        <p:spPr>
          <a:xfrm>
            <a:off x="6336409" y="2551090"/>
            <a:ext cx="4895056" cy="3124200"/>
          </a:xfrm>
        </p:spPr>
        <p:txBody>
          <a:bodyPr>
            <a:noAutofit/>
          </a:bodyPr>
          <a:lstStyle/>
          <a:p>
            <a:pPr marL="0" indent="0" algn="ctr">
              <a:buNone/>
            </a:pPr>
            <a:r>
              <a:rPr lang="en-US" sz="2000" dirty="0"/>
              <a:t>In the short story </a:t>
            </a:r>
            <a:r>
              <a:rPr lang="en-US" sz="2000" i="1" dirty="0"/>
              <a:t>Where Are You Going, Where Have You Been?</a:t>
            </a:r>
            <a:r>
              <a:rPr lang="en-US" sz="2000" dirty="0"/>
              <a:t> by Joyce Oates, the main character Connie eventually leaves with Arnold Friend without putting up a fight. She may finally realize that her previous actions led to this, and it is her punishment. This realization is similar to that in the song </a:t>
            </a:r>
            <a:r>
              <a:rPr lang="en-US" sz="2000" i="1" dirty="0"/>
              <a:t>What I’ve Done</a:t>
            </a:r>
            <a:r>
              <a:rPr lang="en-US" sz="2000" dirty="0"/>
              <a:t> by </a:t>
            </a:r>
            <a:r>
              <a:rPr lang="en-US" sz="2000" dirty="0" err="1"/>
              <a:t>Linkin</a:t>
            </a:r>
            <a:r>
              <a:rPr lang="en-US" sz="2000" dirty="0"/>
              <a:t> Park. “Let mercy come and wash away what I’ve done.” Perhaps Connie thinks this will make up for what she has done in the past.</a:t>
            </a:r>
            <a:endParaRPr lang="en-US" sz="2000" dirty="0"/>
          </a:p>
        </p:txBody>
      </p:sp>
    </p:spTree>
    <p:extLst>
      <p:ext uri="{BB962C8B-B14F-4D97-AF65-F5344CB8AC3E}">
        <p14:creationId xmlns:p14="http://schemas.microsoft.com/office/powerpoint/2010/main" val="3897039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Are You Going, Where Have You Been?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88294" y="2667000"/>
            <a:ext cx="4686300" cy="3124200"/>
          </a:xfrm>
        </p:spPr>
      </p:pic>
      <p:sp>
        <p:nvSpPr>
          <p:cNvPr id="4" name="Content Placeholder 3"/>
          <p:cNvSpPr>
            <a:spLocks noGrp="1"/>
          </p:cNvSpPr>
          <p:nvPr>
            <p:ph sz="half" idx="2"/>
          </p:nvPr>
        </p:nvSpPr>
        <p:spPr>
          <a:xfrm>
            <a:off x="6607968" y="2576848"/>
            <a:ext cx="4895056" cy="3124200"/>
          </a:xfrm>
        </p:spPr>
        <p:txBody>
          <a:bodyPr/>
          <a:lstStyle/>
          <a:p>
            <a:pPr marL="0" indent="0">
              <a:buNone/>
            </a:pPr>
            <a:r>
              <a:rPr lang="en-US" dirty="0"/>
              <a:t>The woman in this picture taken by Jon </a:t>
            </a:r>
            <a:r>
              <a:rPr lang="en-US" dirty="0" err="1"/>
              <a:t>Gambrell</a:t>
            </a:r>
            <a:r>
              <a:rPr lang="en-US" dirty="0"/>
              <a:t> seems dazed and confused just like Connie in </a:t>
            </a:r>
            <a:r>
              <a:rPr lang="en-US" i="1" dirty="0"/>
              <a:t>Where Are You Going, Where Have You Been</a:t>
            </a:r>
            <a:r>
              <a:rPr lang="en-US" dirty="0"/>
              <a:t> by Joyce Carol Oates. Her vision is clouded by smoke like Connie’s mind was clouded by Arnold Friend. Connie felt lost and confused after she picked up the phone so she moved toward the only thing she recognized – Arnold. This is represented in the picture by how the woman is moving toward the only thing she can see – the light.</a:t>
            </a:r>
            <a:endParaRPr lang="en-US" dirty="0"/>
          </a:p>
        </p:txBody>
      </p:sp>
    </p:spTree>
    <p:extLst>
      <p:ext uri="{BB962C8B-B14F-4D97-AF65-F5344CB8AC3E}">
        <p14:creationId xmlns:p14="http://schemas.microsoft.com/office/powerpoint/2010/main" val="486915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a:t>
            </a:r>
            <a:endParaRPr lang="en-US" dirty="0"/>
          </a:p>
        </p:txBody>
      </p:sp>
      <p:sp>
        <p:nvSpPr>
          <p:cNvPr id="3" name="Content Placeholder 2"/>
          <p:cNvSpPr>
            <a:spLocks noGrp="1"/>
          </p:cNvSpPr>
          <p:nvPr>
            <p:ph sz="half" idx="1"/>
          </p:nvPr>
        </p:nvSpPr>
        <p:spPr>
          <a:xfrm>
            <a:off x="2630530" y="2445374"/>
            <a:ext cx="4895055" cy="3124201"/>
          </a:xfrm>
        </p:spPr>
        <p:txBody>
          <a:bodyPr>
            <a:normAutofit/>
          </a:bodyPr>
          <a:lstStyle/>
          <a:p>
            <a:pPr marL="0" indent="0">
              <a:buNone/>
            </a:pPr>
            <a:r>
              <a:rPr lang="en-US" dirty="0"/>
              <a:t>Say what you need to </a:t>
            </a:r>
            <a:r>
              <a:rPr lang="en-US" dirty="0" smtClean="0"/>
              <a:t>say				</a:t>
            </a:r>
            <a:r>
              <a:rPr lang="en-US" dirty="0"/>
              <a:t> </a:t>
            </a:r>
            <a:r>
              <a:rPr lang="en-US" dirty="0" smtClean="0"/>
              <a:t>      Say what </a:t>
            </a:r>
            <a:r>
              <a:rPr lang="en-US" dirty="0"/>
              <a:t>you need to say                                                                                                              </a:t>
            </a:r>
            <a:r>
              <a:rPr lang="en-US" dirty="0" err="1"/>
              <a:t>Say</a:t>
            </a:r>
            <a:r>
              <a:rPr lang="en-US" dirty="0"/>
              <a:t> what you need to say</a:t>
            </a:r>
            <a:br>
              <a:rPr lang="en-US" dirty="0"/>
            </a:br>
            <a:r>
              <a:rPr lang="en-US" dirty="0" err="1"/>
              <a:t>Say</a:t>
            </a:r>
            <a:r>
              <a:rPr lang="en-US" dirty="0"/>
              <a:t> what you need to say </a:t>
            </a:r>
          </a:p>
          <a:p>
            <a:pPr marL="0" indent="0">
              <a:buNone/>
            </a:pPr>
            <a:r>
              <a:rPr lang="en-US" dirty="0"/>
              <a:t>Say what you need to say					</a:t>
            </a:r>
            <a:r>
              <a:rPr lang="en-US" dirty="0" smtClean="0"/>
              <a:t> </a:t>
            </a:r>
            <a:r>
              <a:rPr lang="en-US" dirty="0"/>
              <a:t>Say what you need to say                                                                                                              </a:t>
            </a:r>
            <a:r>
              <a:rPr lang="en-US" dirty="0" err="1"/>
              <a:t>Say</a:t>
            </a:r>
            <a:r>
              <a:rPr lang="en-US" dirty="0"/>
              <a:t> what you need to say                                                                                                              </a:t>
            </a:r>
            <a:r>
              <a:rPr lang="en-US" dirty="0" err="1"/>
              <a:t>Say</a:t>
            </a:r>
            <a:r>
              <a:rPr lang="en-US" dirty="0"/>
              <a:t> what you need to say </a:t>
            </a:r>
          </a:p>
          <a:p>
            <a:pPr marL="0" indent="0">
              <a:buNone/>
            </a:pPr>
            <a:r>
              <a:rPr lang="en-US" dirty="0"/>
              <a:t>- </a:t>
            </a:r>
            <a:r>
              <a:rPr lang="en-US" i="1" dirty="0"/>
              <a:t>Say</a:t>
            </a:r>
            <a:r>
              <a:rPr lang="en-US" dirty="0"/>
              <a:t> by John Mayer	</a:t>
            </a:r>
            <a:endParaRPr lang="en-US" dirty="0"/>
          </a:p>
        </p:txBody>
      </p:sp>
      <p:sp>
        <p:nvSpPr>
          <p:cNvPr id="4" name="Content Placeholder 3"/>
          <p:cNvSpPr>
            <a:spLocks noGrp="1"/>
          </p:cNvSpPr>
          <p:nvPr>
            <p:ph sz="half" idx="2"/>
          </p:nvPr>
        </p:nvSpPr>
        <p:spPr>
          <a:xfrm>
            <a:off x="6493667" y="2254876"/>
            <a:ext cx="4895056" cy="3124200"/>
          </a:xfrm>
        </p:spPr>
        <p:txBody>
          <a:bodyPr>
            <a:normAutofit/>
          </a:bodyPr>
          <a:lstStyle/>
          <a:p>
            <a:pPr marL="0" indent="0" algn="ctr">
              <a:buNone/>
            </a:pPr>
            <a:r>
              <a:rPr lang="en-US" dirty="0"/>
              <a:t>Like </a:t>
            </a:r>
            <a:r>
              <a:rPr lang="en-US" i="1" dirty="0"/>
              <a:t>Orientation</a:t>
            </a:r>
            <a:r>
              <a:rPr lang="en-US" dirty="0"/>
              <a:t> by Daniel Orozco, </a:t>
            </a:r>
            <a:r>
              <a:rPr lang="en-US" i="1" dirty="0"/>
              <a:t>Say</a:t>
            </a:r>
            <a:r>
              <a:rPr lang="en-US" dirty="0"/>
              <a:t> by John Mayer is very </a:t>
            </a:r>
            <a:r>
              <a:rPr lang="en-US" dirty="0" err="1"/>
              <a:t>repeatative</a:t>
            </a:r>
            <a:r>
              <a:rPr lang="en-US" dirty="0"/>
              <a:t>. The speaker in </a:t>
            </a:r>
            <a:r>
              <a:rPr lang="en-US" i="1" dirty="0"/>
              <a:t>Orientation</a:t>
            </a:r>
            <a:r>
              <a:rPr lang="en-US" dirty="0"/>
              <a:t> also says what he/she needs to say for the other person to be </a:t>
            </a:r>
            <a:r>
              <a:rPr lang="en-US" dirty="0" err="1"/>
              <a:t>sucessful</a:t>
            </a:r>
            <a:r>
              <a:rPr lang="en-US" dirty="0"/>
              <a:t>. </a:t>
            </a:r>
          </a:p>
        </p:txBody>
      </p:sp>
    </p:spTree>
    <p:extLst>
      <p:ext uri="{BB962C8B-B14F-4D97-AF65-F5344CB8AC3E}">
        <p14:creationId xmlns:p14="http://schemas.microsoft.com/office/powerpoint/2010/main" val="32952793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347163" y="2923504"/>
            <a:ext cx="3397954" cy="1902854"/>
          </a:xfrm>
        </p:spPr>
      </p:pic>
      <p:sp>
        <p:nvSpPr>
          <p:cNvPr id="4" name="Content Placeholder 3"/>
          <p:cNvSpPr>
            <a:spLocks noGrp="1"/>
          </p:cNvSpPr>
          <p:nvPr>
            <p:ph sz="half" idx="2"/>
          </p:nvPr>
        </p:nvSpPr>
        <p:spPr>
          <a:xfrm>
            <a:off x="6607968" y="2187263"/>
            <a:ext cx="4895056" cy="3124200"/>
          </a:xfrm>
        </p:spPr>
        <p:txBody>
          <a:bodyPr/>
          <a:lstStyle/>
          <a:p>
            <a:pPr marL="0" indent="0">
              <a:buNone/>
            </a:pPr>
            <a:r>
              <a:rPr lang="en-US" dirty="0"/>
              <a:t>This picture is similar to </a:t>
            </a:r>
            <a:r>
              <a:rPr lang="en-US" i="1" dirty="0"/>
              <a:t>Orientation</a:t>
            </a:r>
            <a:r>
              <a:rPr lang="en-US" dirty="0"/>
              <a:t> by Daniel Orozco because the speaker explains everything very basically and repetitively. The information given is very black and white and easy to follow, like the pattern of the picture.</a:t>
            </a:r>
            <a:endParaRPr lang="en-US" dirty="0"/>
          </a:p>
        </p:txBody>
      </p:sp>
    </p:spTree>
    <p:extLst>
      <p:ext uri="{BB962C8B-B14F-4D97-AF65-F5344CB8AC3E}">
        <p14:creationId xmlns:p14="http://schemas.microsoft.com/office/powerpoint/2010/main" val="2315810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Cask of Amontillado</a:t>
            </a:r>
            <a:endParaRPr lang="en-US" dirty="0"/>
          </a:p>
        </p:txBody>
      </p:sp>
      <p:sp>
        <p:nvSpPr>
          <p:cNvPr id="4" name="Content Placeholder 3"/>
          <p:cNvSpPr>
            <a:spLocks noGrp="1"/>
          </p:cNvSpPr>
          <p:nvPr>
            <p:ph sz="half" idx="1"/>
          </p:nvPr>
        </p:nvSpPr>
        <p:spPr>
          <a:xfrm>
            <a:off x="1484311" y="2215166"/>
            <a:ext cx="4895055" cy="3124201"/>
          </a:xfrm>
        </p:spPr>
        <p:txBody>
          <a:bodyPr>
            <a:normAutofit/>
          </a:bodyPr>
          <a:lstStyle/>
          <a:p>
            <a:pPr marL="0" indent="0">
              <a:buNone/>
            </a:pPr>
            <a:r>
              <a:rPr lang="en-US" dirty="0"/>
              <a:t>With every year that came to </a:t>
            </a:r>
            <a:r>
              <a:rPr lang="en-US" dirty="0" smtClean="0"/>
              <a:t>pass			    More </a:t>
            </a:r>
            <a:r>
              <a:rPr lang="en-US" dirty="0"/>
              <a:t>clouds appeared 'til the sky went black	</a:t>
            </a:r>
            <a:r>
              <a:rPr lang="en-US" dirty="0"/>
              <a:t> </a:t>
            </a:r>
            <a:r>
              <a:rPr lang="en-US" dirty="0" smtClean="0"/>
              <a:t>     And </a:t>
            </a:r>
            <a:r>
              <a:rPr lang="en-US" dirty="0"/>
              <a:t>there was no sunlight, no sunlight </a:t>
            </a:r>
            <a:r>
              <a:rPr lang="en-US" dirty="0"/>
              <a:t> </a:t>
            </a:r>
            <a:r>
              <a:rPr lang="en-US" dirty="0" smtClean="0"/>
              <a:t>                     And </a:t>
            </a:r>
            <a:r>
              <a:rPr lang="en-US" dirty="0"/>
              <a:t>there was no sunlight, no sunlight anymore</a:t>
            </a:r>
          </a:p>
          <a:p>
            <a:pPr marL="0" indent="0">
              <a:buNone/>
            </a:pPr>
            <a:r>
              <a:rPr lang="en-US" dirty="0"/>
              <a:t>It disappeared with the same speed			</a:t>
            </a:r>
            <a:r>
              <a:rPr lang="en-US" dirty="0"/>
              <a:t> </a:t>
            </a:r>
            <a:r>
              <a:rPr lang="en-US" dirty="0" smtClean="0"/>
              <a:t>         As </a:t>
            </a:r>
            <a:r>
              <a:rPr lang="en-US" dirty="0"/>
              <a:t>the idealistic things I </a:t>
            </a:r>
            <a:r>
              <a:rPr lang="en-US" dirty="0" smtClean="0"/>
              <a:t>believed</a:t>
            </a:r>
            <a:r>
              <a:rPr lang="en-US" dirty="0"/>
              <a:t> </a:t>
            </a:r>
            <a:r>
              <a:rPr lang="en-US" dirty="0" smtClean="0"/>
              <a:t>                                   </a:t>
            </a:r>
            <a:r>
              <a:rPr lang="en-US" dirty="0"/>
              <a:t>The optimist died inside of me</a:t>
            </a:r>
          </a:p>
          <a:p>
            <a:pPr marL="0" indent="0">
              <a:buNone/>
            </a:pPr>
            <a:r>
              <a:rPr lang="en-US" dirty="0"/>
              <a:t>No sunlight, no sunlight</a:t>
            </a:r>
          </a:p>
          <a:p>
            <a:pPr marL="0" indent="0">
              <a:buNone/>
            </a:pPr>
            <a:r>
              <a:rPr lang="en-US" dirty="0"/>
              <a:t>- </a:t>
            </a:r>
            <a:r>
              <a:rPr lang="en-US" i="1" dirty="0"/>
              <a:t>No Sunlight</a:t>
            </a:r>
            <a:r>
              <a:rPr lang="en-US" dirty="0"/>
              <a:t> by Death Cab for </a:t>
            </a:r>
            <a:r>
              <a:rPr lang="en-US" dirty="0" smtClean="0"/>
              <a:t>Cutie</a:t>
            </a:r>
            <a:endParaRPr lang="en-US" dirty="0"/>
          </a:p>
        </p:txBody>
      </p:sp>
      <p:sp>
        <p:nvSpPr>
          <p:cNvPr id="5" name="Content Placeholder 4"/>
          <p:cNvSpPr>
            <a:spLocks noGrp="1"/>
          </p:cNvSpPr>
          <p:nvPr>
            <p:ph sz="half" idx="2"/>
          </p:nvPr>
        </p:nvSpPr>
        <p:spPr>
          <a:xfrm>
            <a:off x="6607967" y="2215166"/>
            <a:ext cx="4895056" cy="4031088"/>
          </a:xfrm>
        </p:spPr>
        <p:txBody>
          <a:bodyPr>
            <a:normAutofit/>
          </a:bodyPr>
          <a:lstStyle/>
          <a:p>
            <a:pPr marL="0" indent="0" algn="ctr">
              <a:buNone/>
            </a:pPr>
            <a:r>
              <a:rPr lang="en-US" sz="2000" dirty="0" smtClean="0"/>
              <a:t>The song </a:t>
            </a:r>
            <a:r>
              <a:rPr lang="en-US" sz="2000" i="1" dirty="0" smtClean="0"/>
              <a:t>No Sunlight</a:t>
            </a:r>
            <a:r>
              <a:rPr lang="en-US" sz="2000" dirty="0" smtClean="0"/>
              <a:t> by Death Cab for Cutie and the short story</a:t>
            </a:r>
            <a:r>
              <a:rPr lang="en-US" sz="2000" i="1" dirty="0" smtClean="0"/>
              <a:t> Cask of Amontillado </a:t>
            </a:r>
            <a:r>
              <a:rPr lang="en-US" sz="2000" dirty="0" smtClean="0"/>
              <a:t>by Edgar Allen Poe are very similar. The song figuratively represents </a:t>
            </a:r>
            <a:r>
              <a:rPr lang="en-US" sz="2000" dirty="0" err="1" smtClean="0"/>
              <a:t>Fortunado</a:t>
            </a:r>
            <a:r>
              <a:rPr lang="en-US" sz="2000" dirty="0" smtClean="0"/>
              <a:t> because whatever he may have done to </a:t>
            </a:r>
            <a:r>
              <a:rPr lang="en-US" sz="2000" dirty="0" err="1" smtClean="0"/>
              <a:t>Montresor</a:t>
            </a:r>
            <a:r>
              <a:rPr lang="en-US" sz="2000" dirty="0" smtClean="0"/>
              <a:t> is catching up to him, darkening his horizons. Also, this literally represents him because he never saw sunlight again. Like “the optimist died inside of me”, any hopes or dreams </a:t>
            </a:r>
            <a:r>
              <a:rPr lang="en-US" sz="2000" dirty="0" err="1" smtClean="0"/>
              <a:t>Fortunado</a:t>
            </a:r>
            <a:r>
              <a:rPr lang="en-US" sz="2000" dirty="0" smtClean="0"/>
              <a:t> had for his life died inside of him when he was left alone to die. </a:t>
            </a:r>
          </a:p>
          <a:p>
            <a:pPr marL="0" indent="0">
              <a:buNone/>
            </a:pPr>
            <a:endParaRPr lang="en-US" dirty="0"/>
          </a:p>
        </p:txBody>
      </p:sp>
    </p:spTree>
    <p:extLst>
      <p:ext uri="{BB962C8B-B14F-4D97-AF65-F5344CB8AC3E}">
        <p14:creationId xmlns:p14="http://schemas.microsoft.com/office/powerpoint/2010/main" val="3715673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Cask of Amontillado</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84310" y="2332148"/>
            <a:ext cx="4762797" cy="3180009"/>
          </a:xfrm>
        </p:spPr>
      </p:pic>
      <p:sp>
        <p:nvSpPr>
          <p:cNvPr id="4" name="Content Placeholder 3"/>
          <p:cNvSpPr>
            <a:spLocks noGrp="1"/>
          </p:cNvSpPr>
          <p:nvPr>
            <p:ph sz="half" idx="2"/>
          </p:nvPr>
        </p:nvSpPr>
        <p:spPr>
          <a:xfrm>
            <a:off x="6607968" y="2332148"/>
            <a:ext cx="4895056" cy="3124200"/>
          </a:xfrm>
        </p:spPr>
        <p:txBody>
          <a:bodyPr/>
          <a:lstStyle/>
          <a:p>
            <a:pPr marL="0" indent="0">
              <a:buNone/>
            </a:pPr>
            <a:r>
              <a:rPr lang="en-US" dirty="0"/>
              <a:t>This picture, taken by Amos </a:t>
            </a:r>
            <a:r>
              <a:rPr lang="en-US" dirty="0" err="1"/>
              <a:t>Chapple</a:t>
            </a:r>
            <a:r>
              <a:rPr lang="en-US" dirty="0"/>
              <a:t>, and the short story </a:t>
            </a:r>
            <a:r>
              <a:rPr lang="en-US" i="1" dirty="0"/>
              <a:t>Cask of Amontillado</a:t>
            </a:r>
            <a:r>
              <a:rPr lang="en-US" dirty="0"/>
              <a:t> by Edgar Allen Poe are connected. This picture starts at the top bright and stretching on for miles, like </a:t>
            </a:r>
            <a:r>
              <a:rPr lang="en-US" dirty="0" err="1"/>
              <a:t>Fortunado</a:t>
            </a:r>
            <a:r>
              <a:rPr lang="en-US" dirty="0"/>
              <a:t> begins the story happy and with his future. However, both soon transition into darkness and shadows. The mountains represent how </a:t>
            </a:r>
            <a:r>
              <a:rPr lang="en-US" dirty="0" err="1"/>
              <a:t>Fortunado</a:t>
            </a:r>
            <a:r>
              <a:rPr lang="en-US" dirty="0"/>
              <a:t> cannot escape the chains he is bound in</a:t>
            </a:r>
            <a:r>
              <a:rPr lang="en-US" dirty="0" smtClean="0"/>
              <a:t>.</a:t>
            </a:r>
            <a:endParaRPr lang="en-US" dirty="0"/>
          </a:p>
        </p:txBody>
      </p:sp>
    </p:spTree>
    <p:extLst>
      <p:ext uri="{BB962C8B-B14F-4D97-AF65-F5344CB8AC3E}">
        <p14:creationId xmlns:p14="http://schemas.microsoft.com/office/powerpoint/2010/main" val="1957944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or the Tiger?</a:t>
            </a:r>
            <a:endParaRPr lang="en-US" dirty="0"/>
          </a:p>
        </p:txBody>
      </p:sp>
      <p:sp>
        <p:nvSpPr>
          <p:cNvPr id="3" name="Content Placeholder 2"/>
          <p:cNvSpPr>
            <a:spLocks noGrp="1"/>
          </p:cNvSpPr>
          <p:nvPr>
            <p:ph sz="half" idx="1"/>
          </p:nvPr>
        </p:nvSpPr>
        <p:spPr/>
        <p:txBody>
          <a:bodyPr/>
          <a:lstStyle/>
          <a:p>
            <a:pPr marL="0" indent="0">
              <a:buNone/>
            </a:pPr>
            <a:r>
              <a:rPr lang="en-US" dirty="0"/>
              <a:t>How can I sleep at night, there’s a war inside my head?</a:t>
            </a:r>
            <a:br>
              <a:rPr lang="en-US" dirty="0"/>
            </a:br>
            <a:r>
              <a:rPr lang="en-US" dirty="0"/>
              <a:t>I found a lion hidden right beneath my bed</a:t>
            </a:r>
            <a:br>
              <a:rPr lang="en-US" dirty="0"/>
            </a:br>
            <a:r>
              <a:rPr lang="en-US" dirty="0"/>
              <a:t>I will not hide myself from the tears that you have shed</a:t>
            </a:r>
            <a:br>
              <a:rPr lang="en-US" dirty="0"/>
            </a:br>
            <a:r>
              <a:rPr lang="en-US" dirty="0"/>
              <a:t>Cause I am a lion and you are dead</a:t>
            </a:r>
          </a:p>
          <a:p>
            <a:pPr marL="0" indent="0">
              <a:buNone/>
            </a:pPr>
            <a:r>
              <a:rPr lang="en-US" dirty="0"/>
              <a:t>- </a:t>
            </a:r>
            <a:r>
              <a:rPr lang="en-US" i="1" dirty="0"/>
              <a:t>Lion</a:t>
            </a:r>
            <a:r>
              <a:rPr lang="en-US" dirty="0"/>
              <a:t> by Hollywood Undead</a:t>
            </a:r>
          </a:p>
          <a:p>
            <a:pPr marL="0" indent="0">
              <a:buNone/>
            </a:pPr>
            <a:endParaRPr lang="en-US" dirty="0"/>
          </a:p>
        </p:txBody>
      </p:sp>
      <p:sp>
        <p:nvSpPr>
          <p:cNvPr id="4" name="Content Placeholder 3"/>
          <p:cNvSpPr>
            <a:spLocks noGrp="1"/>
          </p:cNvSpPr>
          <p:nvPr>
            <p:ph sz="half" idx="2"/>
          </p:nvPr>
        </p:nvSpPr>
        <p:spPr/>
        <p:txBody>
          <a:bodyPr>
            <a:noAutofit/>
          </a:bodyPr>
          <a:lstStyle/>
          <a:p>
            <a:pPr marL="0" indent="0" algn="ctr">
              <a:buNone/>
            </a:pPr>
            <a:r>
              <a:rPr lang="en-US" sz="2000" dirty="0"/>
              <a:t>Many of the feelings of the princess from </a:t>
            </a:r>
            <a:r>
              <a:rPr lang="en-US" sz="2000" i="1" dirty="0"/>
              <a:t>The Lady or the Tiger</a:t>
            </a:r>
            <a:r>
              <a:rPr lang="en-US" sz="2000" dirty="0"/>
              <a:t> by Frank R. Stockton can be seen in the song </a:t>
            </a:r>
            <a:r>
              <a:rPr lang="en-US" sz="2000" i="1" dirty="0"/>
              <a:t>Lion</a:t>
            </a:r>
            <a:r>
              <a:rPr lang="en-US" sz="2000" dirty="0"/>
              <a:t> by Hollywood Undead. The lyrics “how can I sleep at night, there’s a war inside my head?” directly relate to the feelings of the princess leading up to the trial since she is so conflicted. “I will not hide myself from the tears that you have shed” is similar to how the princess cannot hide from her lover’s fate and </a:t>
            </a:r>
            <a:r>
              <a:rPr lang="en-US" sz="2000" dirty="0" smtClean="0"/>
              <a:t>tears.</a:t>
            </a:r>
            <a:endParaRPr lang="en-US" sz="2000" dirty="0"/>
          </a:p>
        </p:txBody>
      </p:sp>
    </p:spTree>
    <p:extLst>
      <p:ext uri="{BB962C8B-B14F-4D97-AF65-F5344CB8AC3E}">
        <p14:creationId xmlns:p14="http://schemas.microsoft.com/office/powerpoint/2010/main" val="887632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or the Tiger?</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88294" y="2438399"/>
            <a:ext cx="4686300" cy="3124200"/>
          </a:xfrm>
        </p:spPr>
      </p:pic>
      <p:sp>
        <p:nvSpPr>
          <p:cNvPr id="4" name="Content Placeholder 3"/>
          <p:cNvSpPr>
            <a:spLocks noGrp="1"/>
          </p:cNvSpPr>
          <p:nvPr>
            <p:ph sz="half" idx="2"/>
          </p:nvPr>
        </p:nvSpPr>
        <p:spPr>
          <a:xfrm>
            <a:off x="6607968" y="2245216"/>
            <a:ext cx="4895056" cy="3124200"/>
          </a:xfrm>
        </p:spPr>
        <p:txBody>
          <a:bodyPr>
            <a:normAutofit lnSpcReduction="10000"/>
          </a:bodyPr>
          <a:lstStyle/>
          <a:p>
            <a:pPr marL="0" indent="0">
              <a:buNone/>
            </a:pPr>
            <a:r>
              <a:rPr lang="en-US" sz="2000" i="1" dirty="0"/>
              <a:t>The Lady or the Tiger</a:t>
            </a:r>
            <a:r>
              <a:rPr lang="en-US" sz="2000" dirty="0"/>
              <a:t> by Frank R. Stockton and this photo taken by Kevin Cook show many parallels. The boys in the photograph are like the man from the story, unable to know where they are going. The princess acts as the sun, guided them in her direction – whether that is good or bad. Like the man, the boys may think the sun will lead them to safety, but like the princess, the sun may not be as trustable as they thought</a:t>
            </a:r>
            <a:r>
              <a:rPr lang="en-US" dirty="0" smtClean="0"/>
              <a:t>.</a:t>
            </a:r>
            <a:endParaRPr lang="en-US" dirty="0"/>
          </a:p>
        </p:txBody>
      </p:sp>
    </p:spTree>
    <p:extLst>
      <p:ext uri="{BB962C8B-B14F-4D97-AF65-F5344CB8AC3E}">
        <p14:creationId xmlns:p14="http://schemas.microsoft.com/office/powerpoint/2010/main" val="3832955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10" y="295143"/>
            <a:ext cx="10018713" cy="1752599"/>
          </a:xfrm>
        </p:spPr>
        <p:txBody>
          <a:bodyPr/>
          <a:lstStyle/>
          <a:p>
            <a:r>
              <a:rPr lang="en-US" dirty="0" smtClean="0"/>
              <a:t>The Most Dangerous Game</a:t>
            </a:r>
            <a:endParaRPr lang="en-US" dirty="0"/>
          </a:p>
        </p:txBody>
      </p:sp>
      <p:sp>
        <p:nvSpPr>
          <p:cNvPr id="3" name="Content Placeholder 2"/>
          <p:cNvSpPr>
            <a:spLocks noGrp="1"/>
          </p:cNvSpPr>
          <p:nvPr>
            <p:ph sz="half" idx="1"/>
          </p:nvPr>
        </p:nvSpPr>
        <p:spPr>
          <a:xfrm>
            <a:off x="2154014" y="2047742"/>
            <a:ext cx="3371023" cy="4108360"/>
          </a:xfrm>
        </p:spPr>
        <p:txBody>
          <a:bodyPr>
            <a:normAutofit fontScale="47500" lnSpcReduction="20000"/>
          </a:bodyPr>
          <a:lstStyle/>
          <a:p>
            <a:pPr marL="0" indent="0">
              <a:buNone/>
            </a:pPr>
            <a:r>
              <a:rPr lang="en-US" sz="3200" dirty="0"/>
              <a:t>‘Cause I’m bleeding out</a:t>
            </a:r>
            <a:br>
              <a:rPr lang="en-US" sz="3200" dirty="0"/>
            </a:br>
            <a:r>
              <a:rPr lang="en-US" sz="3200" dirty="0"/>
              <a:t>So if the last thing that I do</a:t>
            </a:r>
            <a:br>
              <a:rPr lang="en-US" sz="3200" dirty="0"/>
            </a:br>
            <a:r>
              <a:rPr lang="en-US" sz="3200" dirty="0"/>
              <a:t>Is to bring you down</a:t>
            </a:r>
            <a:br>
              <a:rPr lang="en-US" sz="3200" dirty="0"/>
            </a:br>
            <a:r>
              <a:rPr lang="en-US" sz="3200" dirty="0"/>
              <a:t>I’ll bleed out for you</a:t>
            </a:r>
            <a:br>
              <a:rPr lang="en-US" sz="3200" dirty="0"/>
            </a:br>
            <a:r>
              <a:rPr lang="en-US" sz="3200" dirty="0"/>
              <a:t>So I bare my skin</a:t>
            </a:r>
            <a:br>
              <a:rPr lang="en-US" sz="3200" dirty="0"/>
            </a:br>
            <a:r>
              <a:rPr lang="en-US" sz="3200" dirty="0"/>
              <a:t>And I count my sins</a:t>
            </a:r>
            <a:br>
              <a:rPr lang="en-US" sz="3200" dirty="0"/>
            </a:br>
            <a:r>
              <a:rPr lang="en-US" sz="3200" dirty="0"/>
              <a:t>And I close my eyes</a:t>
            </a:r>
            <a:br>
              <a:rPr lang="en-US" sz="3200" dirty="0"/>
            </a:br>
            <a:r>
              <a:rPr lang="en-US" sz="3200" dirty="0"/>
              <a:t>And I take it in</a:t>
            </a:r>
            <a:br>
              <a:rPr lang="en-US" sz="3200" dirty="0"/>
            </a:br>
            <a:r>
              <a:rPr lang="en-US" sz="3200" dirty="0"/>
              <a:t>And I’m bleeding out</a:t>
            </a:r>
            <a:br>
              <a:rPr lang="en-US" sz="3200" dirty="0"/>
            </a:br>
            <a:r>
              <a:rPr lang="en-US" sz="3200" dirty="0"/>
              <a:t>I’m bleeding out for you (for you)</a:t>
            </a:r>
            <a:br>
              <a:rPr lang="en-US" sz="3200" dirty="0"/>
            </a:br>
            <a:r>
              <a:rPr lang="en-US" sz="3200" dirty="0"/>
              <a:t/>
            </a:r>
            <a:br>
              <a:rPr lang="en-US" sz="3200" dirty="0"/>
            </a:br>
            <a:r>
              <a:rPr lang="en-US" sz="3200" dirty="0"/>
              <a:t>When the hour is nigh</a:t>
            </a:r>
            <a:br>
              <a:rPr lang="en-US" sz="3200" dirty="0"/>
            </a:br>
            <a:r>
              <a:rPr lang="en-US" sz="3200" dirty="0"/>
              <a:t>And hopelessness is sinking in</a:t>
            </a:r>
            <a:br>
              <a:rPr lang="en-US" sz="3200" dirty="0"/>
            </a:br>
            <a:r>
              <a:rPr lang="en-US" sz="3200" dirty="0"/>
              <a:t>And the wolves all cry</a:t>
            </a:r>
            <a:br>
              <a:rPr lang="en-US" sz="3200" dirty="0"/>
            </a:br>
            <a:r>
              <a:rPr lang="en-US" sz="3200" dirty="0"/>
              <a:t>To fill the night with hollering</a:t>
            </a:r>
            <a:br>
              <a:rPr lang="en-US" sz="3200" dirty="0"/>
            </a:br>
            <a:r>
              <a:rPr lang="en-US" sz="3200" dirty="0"/>
              <a:t>When your eyes are red</a:t>
            </a:r>
            <a:br>
              <a:rPr lang="en-US" sz="3200" dirty="0"/>
            </a:br>
            <a:r>
              <a:rPr lang="en-US" sz="3200" dirty="0"/>
              <a:t>And emptiness is all you know</a:t>
            </a:r>
            <a:br>
              <a:rPr lang="en-US" sz="3200" dirty="0"/>
            </a:br>
            <a:r>
              <a:rPr lang="en-US" sz="3200" dirty="0"/>
              <a:t>With the darkness fed</a:t>
            </a:r>
            <a:br>
              <a:rPr lang="en-US" sz="3200" dirty="0"/>
            </a:br>
            <a:r>
              <a:rPr lang="en-US" sz="3200" dirty="0"/>
              <a:t>I will be your scarecrow</a:t>
            </a:r>
          </a:p>
          <a:p>
            <a:pPr marL="0" indent="0">
              <a:buNone/>
            </a:pPr>
            <a:r>
              <a:rPr lang="en-US" sz="3200" dirty="0"/>
              <a:t>- </a:t>
            </a:r>
            <a:r>
              <a:rPr lang="en-US" sz="3200" i="1" dirty="0"/>
              <a:t>Bleeding Out</a:t>
            </a:r>
            <a:r>
              <a:rPr lang="en-US" sz="3200" dirty="0"/>
              <a:t> by Imagine Dragons</a:t>
            </a:r>
          </a:p>
          <a:p>
            <a:pPr marL="0" indent="0">
              <a:buNone/>
            </a:pPr>
            <a:endParaRPr lang="en-US" dirty="0"/>
          </a:p>
        </p:txBody>
      </p:sp>
      <p:sp>
        <p:nvSpPr>
          <p:cNvPr id="4" name="Content Placeholder 3"/>
          <p:cNvSpPr>
            <a:spLocks noGrp="1"/>
          </p:cNvSpPr>
          <p:nvPr>
            <p:ph sz="half" idx="2"/>
          </p:nvPr>
        </p:nvSpPr>
        <p:spPr>
          <a:xfrm>
            <a:off x="6493667" y="2438399"/>
            <a:ext cx="4895056" cy="3124200"/>
          </a:xfrm>
        </p:spPr>
        <p:txBody>
          <a:bodyPr>
            <a:noAutofit/>
          </a:bodyPr>
          <a:lstStyle/>
          <a:p>
            <a:pPr marL="0" indent="0" algn="ctr">
              <a:buNone/>
            </a:pPr>
            <a:r>
              <a:rPr lang="en-US" dirty="0"/>
              <a:t>In </a:t>
            </a:r>
            <a:r>
              <a:rPr lang="en-US" i="1" dirty="0"/>
              <a:t>The Most Dangerous Game</a:t>
            </a:r>
            <a:r>
              <a:rPr lang="en-US" dirty="0"/>
              <a:t> by Richard Connell, the characters accept that one of them will die and play a “game” which appears fair at first. But really, General Zaroff has the advantage because he has lived there longer and played the game before. “Hopelessness is sinking in and the wolves all cry” represents how Rainsford must feel when he is alone and can hear the general’s wolves in the distance. “Emptiness is all you know” represents the general because he does not seem to have anyone he cares about or who cares about him, leading him to channel all his emotion into hunting and eventually leaving him empty.</a:t>
            </a:r>
            <a:endParaRPr lang="en-US" dirty="0"/>
          </a:p>
        </p:txBody>
      </p:sp>
    </p:spTree>
    <p:extLst>
      <p:ext uri="{BB962C8B-B14F-4D97-AF65-F5344CB8AC3E}">
        <p14:creationId xmlns:p14="http://schemas.microsoft.com/office/powerpoint/2010/main" val="246886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Dangerous Game</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84311" y="2324105"/>
            <a:ext cx="4894262" cy="3114530"/>
          </a:xfrm>
        </p:spPr>
      </p:pic>
      <p:sp>
        <p:nvSpPr>
          <p:cNvPr id="4" name="Content Placeholder 3"/>
          <p:cNvSpPr>
            <a:spLocks noGrp="1"/>
          </p:cNvSpPr>
          <p:nvPr>
            <p:ph sz="half" idx="2"/>
          </p:nvPr>
        </p:nvSpPr>
        <p:spPr>
          <a:xfrm>
            <a:off x="6698120" y="2636407"/>
            <a:ext cx="4895056" cy="3124200"/>
          </a:xfrm>
        </p:spPr>
        <p:txBody>
          <a:bodyPr>
            <a:noAutofit/>
          </a:bodyPr>
          <a:lstStyle/>
          <a:p>
            <a:pPr marL="0" indent="0" algn="ctr">
              <a:buNone/>
            </a:pPr>
            <a:r>
              <a:rPr lang="en-US" dirty="0"/>
              <a:t>“Self defense is a human right.” This picture, taken by Ben Garvin, immediately connected to </a:t>
            </a:r>
            <a:r>
              <a:rPr lang="en-US" i="1" dirty="0"/>
              <a:t>The Most Dangerous Game</a:t>
            </a:r>
            <a:r>
              <a:rPr lang="en-US" dirty="0"/>
              <a:t> by Richard Connell. In the short story, General Zaroff creates a game where self defense is not only a right, but a necessity for life. If either human does not execute self defense tactics, they will be dead quite quickly. This picture is also interesting because it specifies self defense as a human right. Animals, like those the general killed, use self defense anyway, and, like a human, it may just not be a good enough match for whatever poses a threat to it. That relates to the general and Rainsford – Rainsford at first appears like a well suited match for the general, but soon shows his intelligence is superior to that of the general.</a:t>
            </a:r>
            <a:endParaRPr lang="en-US" dirty="0"/>
          </a:p>
        </p:txBody>
      </p:sp>
    </p:spTree>
    <p:extLst>
      <p:ext uri="{BB962C8B-B14F-4D97-AF65-F5344CB8AC3E}">
        <p14:creationId xmlns:p14="http://schemas.microsoft.com/office/powerpoint/2010/main" val="555417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a:t>
            </a:r>
            <a:endParaRPr lang="en-US" dirty="0"/>
          </a:p>
        </p:txBody>
      </p:sp>
      <p:sp>
        <p:nvSpPr>
          <p:cNvPr id="3" name="Content Placeholder 2"/>
          <p:cNvSpPr>
            <a:spLocks noGrp="1"/>
          </p:cNvSpPr>
          <p:nvPr>
            <p:ph sz="half" idx="1"/>
          </p:nvPr>
        </p:nvSpPr>
        <p:spPr>
          <a:xfrm>
            <a:off x="1484311" y="2438399"/>
            <a:ext cx="4895055" cy="3124201"/>
          </a:xfrm>
        </p:spPr>
        <p:txBody>
          <a:bodyPr/>
          <a:lstStyle/>
          <a:p>
            <a:pPr marL="0" indent="0">
              <a:buNone/>
            </a:pPr>
            <a:r>
              <a:rPr lang="en-US" dirty="0"/>
              <a:t>'Cause I'm broken when I'm open</a:t>
            </a:r>
            <a:br>
              <a:rPr lang="en-US" dirty="0"/>
            </a:br>
            <a:r>
              <a:rPr lang="en-US" dirty="0"/>
              <a:t>And I don't feel like I am strong enough</a:t>
            </a:r>
            <a:br>
              <a:rPr lang="en-US" dirty="0"/>
            </a:br>
            <a:r>
              <a:rPr lang="en-US" dirty="0"/>
              <a:t>'Cause I'm broken when I'm lonesome</a:t>
            </a:r>
            <a:r>
              <a:rPr lang="en-US" u="sng" dirty="0"/>
              <a:t/>
            </a:r>
            <a:br>
              <a:rPr lang="en-US" u="sng" dirty="0"/>
            </a:br>
            <a:r>
              <a:rPr lang="en-US" dirty="0"/>
              <a:t>And I don't feel right when you're gone away</a:t>
            </a:r>
          </a:p>
          <a:p>
            <a:pPr marL="0" indent="0">
              <a:buNone/>
            </a:pPr>
            <a:r>
              <a:rPr lang="en-US" dirty="0"/>
              <a:t>- </a:t>
            </a:r>
            <a:r>
              <a:rPr lang="en-US" i="1" dirty="0"/>
              <a:t>Broken</a:t>
            </a:r>
            <a:r>
              <a:rPr lang="en-US" dirty="0"/>
              <a:t> by </a:t>
            </a:r>
            <a:r>
              <a:rPr lang="en-US" dirty="0" err="1"/>
              <a:t>Seether</a:t>
            </a:r>
            <a:r>
              <a:rPr lang="en-US" dirty="0"/>
              <a:t> feat. Amy Lee</a:t>
            </a:r>
          </a:p>
          <a:p>
            <a:pPr marL="0" indent="0">
              <a:buNone/>
            </a:pPr>
            <a:endParaRPr lang="en-US" dirty="0"/>
          </a:p>
        </p:txBody>
      </p:sp>
      <p:sp>
        <p:nvSpPr>
          <p:cNvPr id="4" name="Content Placeholder 3"/>
          <p:cNvSpPr>
            <a:spLocks noGrp="1"/>
          </p:cNvSpPr>
          <p:nvPr>
            <p:ph sz="half" idx="2"/>
          </p:nvPr>
        </p:nvSpPr>
        <p:spPr>
          <a:xfrm>
            <a:off x="6493667" y="2296731"/>
            <a:ext cx="4895056" cy="3124200"/>
          </a:xfrm>
        </p:spPr>
        <p:txBody>
          <a:bodyPr/>
          <a:lstStyle/>
          <a:p>
            <a:pPr marL="0" indent="0" algn="ctr">
              <a:buNone/>
            </a:pPr>
            <a:r>
              <a:rPr lang="en-US" dirty="0"/>
              <a:t>“’Cause I’m broken when I’m lonesome.” Tessie must feel broken in </a:t>
            </a:r>
            <a:r>
              <a:rPr lang="en-US" i="1" dirty="0"/>
              <a:t>The Lottery</a:t>
            </a:r>
            <a:r>
              <a:rPr lang="en-US" dirty="0"/>
              <a:t> by Shirley Jackson, because no one is supporting her when she is about to die. “I don’t feel like I am strong enough.” Tessie knows she is not strong enough to win her argument and live.</a:t>
            </a:r>
            <a:endParaRPr lang="en-US" dirty="0"/>
          </a:p>
        </p:txBody>
      </p:sp>
    </p:spTree>
    <p:extLst>
      <p:ext uri="{BB962C8B-B14F-4D97-AF65-F5344CB8AC3E}">
        <p14:creationId xmlns:p14="http://schemas.microsoft.com/office/powerpoint/2010/main" val="3943263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484311" y="2319270"/>
            <a:ext cx="4693411" cy="3124200"/>
          </a:xfrm>
        </p:spPr>
      </p:pic>
      <p:sp>
        <p:nvSpPr>
          <p:cNvPr id="4" name="Content Placeholder 3"/>
          <p:cNvSpPr>
            <a:spLocks noGrp="1"/>
          </p:cNvSpPr>
          <p:nvPr>
            <p:ph sz="half" idx="2"/>
          </p:nvPr>
        </p:nvSpPr>
        <p:spPr/>
        <p:txBody>
          <a:bodyPr/>
          <a:lstStyle/>
          <a:p>
            <a:pPr marL="0" indent="0">
              <a:buNone/>
            </a:pPr>
            <a:r>
              <a:rPr lang="en-US" dirty="0"/>
              <a:t>In </a:t>
            </a:r>
            <a:r>
              <a:rPr lang="en-US" i="1" dirty="0"/>
              <a:t>The Lottery</a:t>
            </a:r>
            <a:r>
              <a:rPr lang="en-US" dirty="0"/>
              <a:t> by Shirley Jackson, Tessie feels alone when she has be chosen to be stoned. In this picture taken by Dylan Martinez, the lone seagull is heading off toward the dark and gloomy horizon. Typically birds stick together, as do humans. However, in both situations </a:t>
            </a:r>
            <a:r>
              <a:rPr lang="en-US" dirty="0" smtClean="0"/>
              <a:t>the creatures </a:t>
            </a:r>
            <a:r>
              <a:rPr lang="en-US" dirty="0"/>
              <a:t>are alone as they search for an escape.</a:t>
            </a:r>
            <a:endParaRPr lang="en-US" dirty="0"/>
          </a:p>
        </p:txBody>
      </p:sp>
    </p:spTree>
    <p:extLst>
      <p:ext uri="{BB962C8B-B14F-4D97-AF65-F5344CB8AC3E}">
        <p14:creationId xmlns:p14="http://schemas.microsoft.com/office/powerpoint/2010/main" val="30596735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TC103457496[[fn=Parallax]]</Template>
  <TotalTime>44</TotalTime>
  <Words>1102</Words>
  <Application>Microsoft Office PowerPoint</Application>
  <PresentationFormat>Widescreen</PresentationFormat>
  <Paragraphs>41</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Corbel</vt:lpstr>
      <vt:lpstr>Parallax</vt:lpstr>
      <vt:lpstr>Short Story Connections</vt:lpstr>
      <vt:lpstr>Cask of Amontillado</vt:lpstr>
      <vt:lpstr>Cask of Amontillado</vt:lpstr>
      <vt:lpstr>The Lady or the Tiger?</vt:lpstr>
      <vt:lpstr>The Lady or the Tiger?</vt:lpstr>
      <vt:lpstr>The Most Dangerous Game</vt:lpstr>
      <vt:lpstr>The Most Dangerous Game</vt:lpstr>
      <vt:lpstr>The Lottery</vt:lpstr>
      <vt:lpstr>The Lottery</vt:lpstr>
      <vt:lpstr>Where Are You Going, Where Have You Been?</vt:lpstr>
      <vt:lpstr>Where Are You Going, Where Have You Been?</vt:lpstr>
      <vt:lpstr>Orientation</vt:lpstr>
      <vt:lpstr>Orientation</vt:lpstr>
    </vt:vector>
  </TitlesOfParts>
  <Company>Lausanne Collegiate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Story Connections</dc:title>
  <dc:creator>Eleanor Bates</dc:creator>
  <cp:lastModifiedBy>Eleanor Bates</cp:lastModifiedBy>
  <cp:revision>7</cp:revision>
  <dcterms:created xsi:type="dcterms:W3CDTF">2013-04-15T01:21:58Z</dcterms:created>
  <dcterms:modified xsi:type="dcterms:W3CDTF">2013-04-15T02:06:37Z</dcterms:modified>
</cp:coreProperties>
</file>